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9" userDrawn="1">
          <p15:clr>
            <a:srgbClr val="A4A3A4"/>
          </p15:clr>
        </p15:guide>
        <p15:guide id="2" pos="2449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4649" userDrawn="1">
          <p15:clr>
            <a:srgbClr val="A4A3A4"/>
          </p15:clr>
        </p15:guide>
        <p15:guide id="5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CC0000"/>
    <a:srgbClr val="FFB7B7"/>
    <a:srgbClr val="FFCC99"/>
    <a:srgbClr val="FF9900"/>
    <a:srgbClr val="FF9999"/>
    <a:srgbClr val="FF7C80"/>
    <a:srgbClr val="CCFF66"/>
    <a:srgbClr val="CC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15" autoAdjust="0"/>
    <p:restoredTop sz="95701" autoAdjust="0"/>
  </p:normalViewPr>
  <p:slideViewPr>
    <p:cSldViewPr snapToGrid="0">
      <p:cViewPr varScale="1">
        <p:scale>
          <a:sx n="53" d="100"/>
          <a:sy n="53" d="100"/>
        </p:scale>
        <p:origin x="2112" y="72"/>
      </p:cViewPr>
      <p:guideLst>
        <p:guide orient="horz" pos="4569"/>
        <p:guide pos="2449"/>
        <p:guide pos="249"/>
        <p:guide pos="4649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50279" cy="496742"/>
          </a:xfrm>
          <a:prstGeom prst="rect">
            <a:avLst/>
          </a:prstGeom>
        </p:spPr>
        <p:txBody>
          <a:bodyPr vert="horz" lIns="86065" tIns="43034" rIns="86065" bIns="43034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55" y="4"/>
            <a:ext cx="2950279" cy="496742"/>
          </a:xfrm>
          <a:prstGeom prst="rect">
            <a:avLst/>
          </a:prstGeom>
        </p:spPr>
        <p:txBody>
          <a:bodyPr vert="horz" lIns="86065" tIns="43034" rIns="86065" bIns="43034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2023/12/26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1096"/>
            <a:ext cx="2950279" cy="496741"/>
          </a:xfrm>
          <a:prstGeom prst="rect">
            <a:avLst/>
          </a:prstGeom>
        </p:spPr>
        <p:txBody>
          <a:bodyPr vert="horz" lIns="86065" tIns="43034" rIns="86065" bIns="43034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55" y="9441096"/>
            <a:ext cx="2950279" cy="496741"/>
          </a:xfrm>
          <a:prstGeom prst="rect">
            <a:avLst/>
          </a:prstGeom>
        </p:spPr>
        <p:txBody>
          <a:bodyPr vert="horz" lIns="86065" tIns="43034" rIns="86065" bIns="43034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2949785" cy="498691"/>
          </a:xfrm>
          <a:prstGeom prst="rect">
            <a:avLst/>
          </a:prstGeom>
        </p:spPr>
        <p:txBody>
          <a:bodyPr vert="horz" lIns="91455" tIns="45727" rIns="91455" bIns="45727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9" y="9"/>
            <a:ext cx="2949785" cy="498691"/>
          </a:xfrm>
          <a:prstGeom prst="rect">
            <a:avLst/>
          </a:prstGeom>
        </p:spPr>
        <p:txBody>
          <a:bodyPr vert="horz" lIns="91455" tIns="45727" rIns="91455" bIns="4572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5" tIns="45727" rIns="91455" bIns="4572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2" y="4783313"/>
            <a:ext cx="5445760" cy="3913613"/>
          </a:xfrm>
          <a:prstGeom prst="rect">
            <a:avLst/>
          </a:prstGeom>
        </p:spPr>
        <p:txBody>
          <a:bodyPr vert="horz" lIns="91455" tIns="45727" rIns="91455" bIns="457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440653"/>
            <a:ext cx="2949785" cy="498690"/>
          </a:xfrm>
          <a:prstGeom prst="rect">
            <a:avLst/>
          </a:prstGeom>
        </p:spPr>
        <p:txBody>
          <a:bodyPr vert="horz" lIns="91455" tIns="45727" rIns="91455" bIns="45727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9" y="9440653"/>
            <a:ext cx="2949785" cy="498690"/>
          </a:xfrm>
          <a:prstGeom prst="rect">
            <a:avLst/>
          </a:prstGeom>
        </p:spPr>
        <p:txBody>
          <a:bodyPr vert="horz" lIns="91455" tIns="45727" rIns="91455" bIns="4572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2667" y="736151"/>
            <a:ext cx="6877601" cy="1670024"/>
          </a:xfrm>
          <a:prstGeom prst="rect">
            <a:avLst/>
          </a:prstGeom>
          <a:noFill/>
        </p:spPr>
        <p:txBody>
          <a:bodyPr wrap="square" lIns="88788" tIns="44394" rIns="88788" bIns="44394" rtlCol="0">
            <a:spAutoFit/>
          </a:bodyPr>
          <a:lstStyle/>
          <a:p>
            <a:r>
              <a:rPr lang="ja-JP" altLang="en-US" sz="1749" dirty="0"/>
              <a:t>ＦＡＸ送付先　　</a:t>
            </a:r>
            <a:r>
              <a:rPr lang="ja-JP" altLang="en-US" sz="1749" b="1" u="sng" dirty="0"/>
              <a:t>０７２－４３８－２０６９</a:t>
            </a:r>
            <a:endParaRPr lang="en-US" altLang="ja-JP" sz="1749" b="1" u="sng" dirty="0"/>
          </a:p>
          <a:p>
            <a:r>
              <a:rPr lang="ja-JP" altLang="en-US" sz="1749" dirty="0"/>
              <a:t>メール送付先　</a:t>
            </a:r>
            <a:r>
              <a:rPr lang="en-US" altLang="ja-JP" sz="1749" b="1" u="sng" dirty="0"/>
              <a:t>senshunotomidori-g04@sbox.pref.osaka.lg.jp</a:t>
            </a:r>
            <a:endParaRPr lang="en-US" altLang="ja-JP" sz="700" dirty="0"/>
          </a:p>
          <a:p>
            <a:r>
              <a:rPr lang="ja-JP" altLang="en-US" sz="1400" dirty="0"/>
              <a:t>　　　　　　　　　　　　大阪府泉州農と緑の総合事務所　農の普及課　中上・西野　宛</a:t>
            </a:r>
            <a:endParaRPr lang="en-US" altLang="ja-JP" sz="1400" dirty="0"/>
          </a:p>
          <a:p>
            <a:r>
              <a:rPr lang="ja-JP" altLang="en-US" sz="1749" dirty="0"/>
              <a:t>申込締切　　　</a:t>
            </a:r>
            <a:r>
              <a:rPr lang="ja-JP" altLang="en-US" sz="1100" dirty="0"/>
              <a:t>　</a:t>
            </a:r>
            <a:r>
              <a:rPr lang="ja-JP" altLang="en-US" sz="1554" u="sng" dirty="0"/>
              <a:t>令和６年</a:t>
            </a:r>
            <a:r>
              <a:rPr lang="en-US" altLang="ja-JP" sz="2422" u="sng" dirty="0"/>
              <a:t>1</a:t>
            </a:r>
            <a:r>
              <a:rPr lang="ja-JP" altLang="en-US" sz="1554" u="sng" dirty="0"/>
              <a:t>月</a:t>
            </a:r>
            <a:r>
              <a:rPr lang="en-US" altLang="ja-JP" sz="2422" u="sng" dirty="0"/>
              <a:t>19</a:t>
            </a:r>
            <a:r>
              <a:rPr lang="ja-JP" altLang="en-US" sz="1554" u="sng" dirty="0"/>
              <a:t>日</a:t>
            </a:r>
            <a:r>
              <a:rPr lang="ja-JP" altLang="en-US" sz="1749" u="sng" dirty="0"/>
              <a:t>（金）まで</a:t>
            </a:r>
            <a:r>
              <a:rPr lang="ja-JP" altLang="en-US" sz="1749" dirty="0"/>
              <a:t>　</a:t>
            </a:r>
            <a:endParaRPr lang="en-US" altLang="ja-JP" sz="1749" dirty="0"/>
          </a:p>
          <a:p>
            <a:endParaRPr lang="en-US" altLang="ja-JP" sz="1749" dirty="0"/>
          </a:p>
          <a:p>
            <a:r>
              <a:rPr lang="ja-JP" altLang="en-US" sz="777" dirty="0"/>
              <a:t>　　</a:t>
            </a:r>
            <a:r>
              <a:rPr lang="en-US" altLang="ja-JP" sz="1200" dirty="0"/>
              <a:t>※</a:t>
            </a:r>
            <a:r>
              <a:rPr lang="ja-JP" altLang="en-US" sz="1200" dirty="0"/>
              <a:t>申込多数の場合は原則先着順とし、参加いただく方には別途通知します。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2667" y="9602964"/>
            <a:ext cx="7099517" cy="418335"/>
          </a:xfrm>
          <a:prstGeom prst="rect">
            <a:avLst/>
          </a:prstGeom>
          <a:noFill/>
        </p:spPr>
        <p:txBody>
          <a:bodyPr wrap="square" lIns="88788" tIns="44394" rIns="88788" bIns="44394" rtlCol="0">
            <a:spAutoFit/>
          </a:bodyPr>
          <a:lstStyle/>
          <a:p>
            <a:r>
              <a:rPr lang="en-US" altLang="ja-JP" sz="1068" dirty="0">
                <a:latin typeface="ＭＳ Ｐゴシック 本文"/>
                <a:ea typeface="Meiryo UI" panose="020B0604030504040204" pitchFamily="50" charset="-128"/>
              </a:rPr>
              <a:t>※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ご記入</a:t>
            </a:r>
            <a:r>
              <a:rPr lang="ja-JP" altLang="en-US" sz="1068" dirty="0">
                <a:latin typeface="+mj-ea"/>
                <a:ea typeface="+mj-ea"/>
              </a:rPr>
              <a:t>いただいた</a:t>
            </a:r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情報は、主催者からの連絡、情報提供、当日資料等のため使用することがありますので、予めご了承ください。　　</a:t>
            </a:r>
            <a:endParaRPr lang="en-US" altLang="ja-JP" sz="1068" dirty="0">
              <a:latin typeface="ＭＳ Ｐゴシック 本文"/>
              <a:ea typeface="Meiryo UI" panose="020B0604030504040204" pitchFamily="50" charset="-128"/>
            </a:endParaRPr>
          </a:p>
          <a:p>
            <a:r>
              <a:rPr lang="ja-JP" altLang="en-US" sz="1068" dirty="0">
                <a:latin typeface="ＭＳ Ｐゴシック 本文"/>
                <a:ea typeface="Meiryo UI" panose="020B0604030504040204" pitchFamily="50" charset="-128"/>
              </a:rPr>
              <a:t>　障がいがある方等で配慮が必要な方は申込書にご記入ください。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26680" y="339567"/>
            <a:ext cx="1553031" cy="358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8788" tIns="44394" rIns="88788" bIns="44394" rtlCol="0">
            <a:spAutoFit/>
          </a:bodyPr>
          <a:lstStyle/>
          <a:p>
            <a:pPr algn="ctr"/>
            <a:r>
              <a:rPr lang="ja-JP" altLang="en-US" sz="174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39229" y="2550759"/>
            <a:ext cx="7035632" cy="3763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88" tIns="44394" rIns="88788" bIns="44394" rtlCol="0" anchor="ctr"/>
          <a:lstStyle/>
          <a:p>
            <a:pPr algn="ctr"/>
            <a:r>
              <a:rPr lang="ja-JP" altLang="en-US" sz="1749" dirty="0">
                <a:solidFill>
                  <a:schemeClr val="tx1"/>
                </a:solidFill>
              </a:rPr>
              <a:t>「いちご生産者の６次化勉強会」　参加申込書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71925" y="10103150"/>
            <a:ext cx="7170240" cy="481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主催：大阪府（泉州農と緑の総合事務所、流通対策室）　　　運営：（地独）大阪府立環境農林水産総合研究所</a:t>
            </a: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98895"/>
              </p:ext>
            </p:extLst>
          </p:nvPr>
        </p:nvGraphicFramePr>
        <p:xfrm>
          <a:off x="352425" y="3008971"/>
          <a:ext cx="7022436" cy="6512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435">
                  <a:extLst>
                    <a:ext uri="{9D8B030D-6E8A-4147-A177-3AD203B41FA5}">
                      <a16:colId xmlns:a16="http://schemas.microsoft.com/office/drawing/2014/main" val="3828783320"/>
                    </a:ext>
                  </a:extLst>
                </a:gridCol>
                <a:gridCol w="5037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42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事業者名（農園名等）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814">
                <a:tc row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参加者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代表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氏名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493999114"/>
                  </a:ext>
                </a:extLst>
              </a:tr>
              <a:tr h="47981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（農園所在地）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172778133"/>
                  </a:ext>
                </a:extLst>
              </a:tr>
              <a:tr h="72343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連絡先</a:t>
                      </a:r>
                    </a:p>
                  </a:txBody>
                  <a:tcPr marL="88787" marR="88787" marT="44396" marB="4439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携帯電話番号</a:t>
                      </a:r>
                      <a:endParaRPr kumimoji="1" lang="en-US" altLang="ja-JP" sz="1050" dirty="0"/>
                    </a:p>
                    <a:p>
                      <a:endParaRPr kumimoji="1" lang="en-US" altLang="ja-JP" sz="600" dirty="0"/>
                    </a:p>
                    <a:p>
                      <a:r>
                        <a:rPr kumimoji="1" lang="ja-JP" altLang="en-US" sz="1050" dirty="0"/>
                        <a:t>メールアドレス</a:t>
                      </a: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762996394"/>
                  </a:ext>
                </a:extLst>
              </a:tr>
              <a:tr h="412272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その他参加予定者名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26664148"/>
                  </a:ext>
                </a:extLst>
              </a:tr>
              <a:tr h="442830">
                <a:tc rowSpan="3"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生産している農産物 等</a:t>
                      </a:r>
                      <a:endParaRPr kumimoji="1" lang="en-US" altLang="ja-JP" sz="12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（具体的な品目、商品等）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□いちご　　□その他（　　　　　　　　　　　　　　　　　　　　　　　　　　　　　　　　）　　　　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　　　　　</a:t>
                      </a:r>
                      <a:endParaRPr kumimoji="1" lang="ja-JP" altLang="en-US" sz="1100" dirty="0"/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561608352"/>
                  </a:ext>
                </a:extLst>
              </a:tr>
              <a:tr h="442830">
                <a:tc gridSpan="2"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生産している農産物 等</a:t>
                      </a:r>
                      <a:endParaRPr kumimoji="1" lang="en-US" altLang="ja-JP" sz="12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（具体的な品目、商品）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□青果　　　□冷凍品　　　□加工品（　　　　　　　　　　　　　　　　　　　　　　　）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2852309133"/>
                  </a:ext>
                </a:extLst>
              </a:tr>
              <a:tr h="387440">
                <a:tc gridSpan="2" vMerge="1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観光いちご園をされていますか？　　□はい　　□いいえ　</a:t>
                      </a:r>
                      <a:r>
                        <a:rPr kumimoji="1" lang="ja-JP" altLang="en-US" sz="1200" dirty="0"/>
                        <a:t>　　　　　　　　　　　　</a:t>
                      </a:r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977399426"/>
                  </a:ext>
                </a:extLst>
              </a:tr>
              <a:tr h="828623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dirty="0"/>
                        <a:t>興味のある加工品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□ジャム　□シロップ　□ドライフルーツ　□ジェラート　□焼き菓子　</a:t>
                      </a:r>
                      <a:endParaRPr kumimoji="1" lang="en-US" altLang="ja-JP" sz="1200" dirty="0"/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□農園カフェのメニュー（ 　　　　　　　　　　　　　　　　　　　　　　　　　　　　　）　□その他加工品（  　　　　　　　　　　　　　　　　　　　　　　　　　　　　　　　　　）　</a:t>
                      </a:r>
                      <a:endParaRPr kumimoji="1" lang="en-US" altLang="ja-JP" sz="1200" dirty="0"/>
                    </a:p>
                  </a:txBody>
                  <a:tcPr marL="88787" marR="88787" marT="44396" marB="44396" anchor="ctr"/>
                </a:tc>
                <a:extLst>
                  <a:ext uri="{0D108BD9-81ED-4DB2-BD59-A6C34878D82A}">
                    <a16:rowId xmlns:a16="http://schemas.microsoft.com/office/drawing/2014/main" val="1339463614"/>
                  </a:ext>
                </a:extLst>
              </a:tr>
              <a:tr h="1803944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講師への質問、加工に関する悩みごと等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その他（配慮希望等）</a:t>
                      </a:r>
                    </a:p>
                  </a:txBody>
                  <a:tcPr marL="88787" marR="88787" marT="44396" marB="4439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/>
                    </a:p>
                  </a:txBody>
                  <a:tcPr marL="88787" marR="88787" marT="44396" marB="4439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73469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3682</TotalTime>
  <Words>455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ＭＳ Ｐゴシック 本文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いちご生産者の6次化勉強会（2023年1月24日）参加申込書</dc:title>
  <dc:creator>大阪府立環境農林水産総合研究所</dc:creator>
  <cp:lastModifiedBy>小野本　徳人</cp:lastModifiedBy>
  <cp:revision>396</cp:revision>
  <cp:lastPrinted>2023-12-26T05:55:51Z</cp:lastPrinted>
  <dcterms:created xsi:type="dcterms:W3CDTF">2013-08-07T01:16:52Z</dcterms:created>
  <dcterms:modified xsi:type="dcterms:W3CDTF">2023-12-26T07:29:50Z</dcterms:modified>
</cp:coreProperties>
</file>