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701" r:id="rId1"/>
    <p:sldMasterId id="2147484713" r:id="rId2"/>
    <p:sldMasterId id="2147484737" r:id="rId3"/>
  </p:sldMasterIdLst>
  <p:notesMasterIdLst>
    <p:notesMasterId r:id="rId6"/>
  </p:notesMasterIdLst>
  <p:sldIdLst>
    <p:sldId id="264" r:id="rId4"/>
    <p:sldId id="265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81" userDrawn="1">
          <p15:clr>
            <a:srgbClr val="A4A3A4"/>
          </p15:clr>
        </p15:guide>
        <p15:guide id="2" orient="horz" pos="5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E79"/>
    <a:srgbClr val="496176"/>
    <a:srgbClr val="E0243A"/>
    <a:srgbClr val="CC0000"/>
    <a:srgbClr val="CE7704"/>
    <a:srgbClr val="FADADE"/>
    <a:srgbClr val="000000"/>
    <a:srgbClr val="E2F0D9"/>
    <a:srgbClr val="33CCCC"/>
    <a:srgbClr val="F7C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1" autoAdjust="0"/>
    <p:restoredTop sz="94826" autoAdjust="0"/>
  </p:normalViewPr>
  <p:slideViewPr>
    <p:cSldViewPr snapToGrid="0">
      <p:cViewPr varScale="1">
        <p:scale>
          <a:sx n="56" d="100"/>
          <a:sy n="56" d="100"/>
        </p:scale>
        <p:origin x="2616" y="34"/>
      </p:cViewPr>
      <p:guideLst>
        <p:guide pos="2381"/>
        <p:guide orient="horz" pos="5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06F1-17DA-4E5E-900B-F2DE0BD4E5EF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48AD-D41B-49DB-87DA-B7E25BC15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85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19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60" y="1753174"/>
            <a:ext cx="5669756" cy="3722335"/>
          </a:xfrm>
        </p:spPr>
        <p:txBody>
          <a:bodyPr anchor="b">
            <a:normAutofit/>
          </a:bodyPr>
          <a:lstStyle>
            <a:lvl1pPr algn="ctr">
              <a:defRPr sz="3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>
            <a:normAutofit/>
          </a:bodyPr>
          <a:lstStyle>
            <a:lvl1pPr marL="0" indent="0" algn="ctr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510" indent="0" algn="ctr">
              <a:buNone/>
              <a:defRPr sz="1736"/>
            </a:lvl2pPr>
            <a:lvl3pPr marL="567019" indent="0" algn="ctr">
              <a:buNone/>
              <a:defRPr sz="1488"/>
            </a:lvl3pPr>
            <a:lvl4pPr marL="850529" indent="0" algn="ctr">
              <a:buNone/>
              <a:defRPr sz="1240"/>
            </a:lvl4pPr>
            <a:lvl5pPr marL="1134039" indent="0" algn="ctr">
              <a:buNone/>
              <a:defRPr sz="1240"/>
            </a:lvl5pPr>
            <a:lvl6pPr marL="1417549" indent="0" algn="ctr">
              <a:buNone/>
              <a:defRPr sz="1240"/>
            </a:lvl6pPr>
            <a:lvl7pPr marL="1701058" indent="0" algn="ctr">
              <a:buNone/>
              <a:defRPr sz="1240"/>
            </a:lvl7pPr>
            <a:lvl8pPr marL="1984568" indent="0" algn="ctr">
              <a:buNone/>
              <a:defRPr sz="1240"/>
            </a:lvl8pPr>
            <a:lvl9pPr marL="2268078" indent="0" algn="ctr">
              <a:buNone/>
              <a:defRPr sz="1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98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8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0" y="2669715"/>
            <a:ext cx="6520220" cy="4445113"/>
          </a:xfrm>
        </p:spPr>
        <p:txBody>
          <a:bodyPr anchor="b">
            <a:normAutofit/>
          </a:bodyPr>
          <a:lstStyle>
            <a:lvl1pPr>
              <a:defRPr sz="3721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0" y="7097683"/>
            <a:ext cx="6520220" cy="2338833"/>
          </a:xfrm>
        </p:spPr>
        <p:txBody>
          <a:bodyPr anchor="t">
            <a:normAutofit/>
          </a:bodyPr>
          <a:lstStyle>
            <a:lvl1pPr marL="0" indent="0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510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77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023" y="2851151"/>
            <a:ext cx="3212862" cy="67838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51151"/>
            <a:ext cx="3212862" cy="67838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19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23" y="2622052"/>
            <a:ext cx="3197113" cy="128728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023" y="3909341"/>
            <a:ext cx="3197113" cy="573804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2053"/>
            <a:ext cx="3212862" cy="128728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9341"/>
            <a:ext cx="3212862" cy="573804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8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6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18" y="712788"/>
            <a:ext cx="2437995" cy="2494752"/>
          </a:xfrm>
        </p:spPr>
        <p:txBody>
          <a:bodyPr anchor="b">
            <a:normAutofit/>
          </a:bodyPr>
          <a:lstStyle>
            <a:lvl1pPr>
              <a:defRPr sz="1984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862" y="1544373"/>
            <a:ext cx="3827085" cy="760306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618" y="3207543"/>
            <a:ext cx="2437995" cy="59398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92"/>
            </a:lvl1pPr>
            <a:lvl2pPr marL="283510" indent="0">
              <a:buNone/>
              <a:defRPr sz="744"/>
            </a:lvl2pPr>
            <a:lvl3pPr marL="567019" indent="0">
              <a:buNone/>
              <a:defRPr sz="620"/>
            </a:lvl3pPr>
            <a:lvl4pPr marL="850529" indent="0">
              <a:buNone/>
              <a:defRPr sz="558"/>
            </a:lvl4pPr>
            <a:lvl5pPr marL="1134039" indent="0">
              <a:buNone/>
              <a:defRPr sz="558"/>
            </a:lvl5pPr>
            <a:lvl6pPr marL="1417549" indent="0">
              <a:buNone/>
              <a:defRPr sz="558"/>
            </a:lvl6pPr>
            <a:lvl7pPr marL="1701058" indent="0">
              <a:buNone/>
              <a:defRPr sz="558"/>
            </a:lvl7pPr>
            <a:lvl8pPr marL="1984568" indent="0">
              <a:buNone/>
              <a:defRPr sz="558"/>
            </a:lvl8pPr>
            <a:lvl9pPr marL="2268078" indent="0">
              <a:buNone/>
              <a:defRPr sz="5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82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54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18" y="712788"/>
            <a:ext cx="2437995" cy="2494756"/>
          </a:xfrm>
        </p:spPr>
        <p:txBody>
          <a:bodyPr anchor="b">
            <a:normAutofit/>
          </a:bodyPr>
          <a:lstStyle>
            <a:lvl1pPr>
              <a:defRPr sz="1984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2862" y="1544373"/>
            <a:ext cx="3827085" cy="760306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618" y="3207544"/>
            <a:ext cx="2437995" cy="59398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92"/>
            </a:lvl1pPr>
            <a:lvl2pPr marL="283510" indent="0">
              <a:buNone/>
              <a:defRPr sz="744"/>
            </a:lvl2pPr>
            <a:lvl3pPr marL="567019" indent="0">
              <a:buNone/>
              <a:defRPr sz="620"/>
            </a:lvl3pPr>
            <a:lvl4pPr marL="850529" indent="0">
              <a:buNone/>
              <a:defRPr sz="558"/>
            </a:lvl4pPr>
            <a:lvl5pPr marL="1134039" indent="0">
              <a:buNone/>
              <a:defRPr sz="558"/>
            </a:lvl5pPr>
            <a:lvl6pPr marL="1417549" indent="0">
              <a:buNone/>
              <a:defRPr sz="558"/>
            </a:lvl6pPr>
            <a:lvl7pPr marL="1701058" indent="0">
              <a:buNone/>
              <a:defRPr sz="558"/>
            </a:lvl7pPr>
            <a:lvl8pPr marL="1984568" indent="0">
              <a:buNone/>
              <a:defRPr sz="558"/>
            </a:lvl8pPr>
            <a:lvl9pPr marL="2268078" indent="0">
              <a:buNone/>
              <a:defRPr sz="5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92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93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2" y="561815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1815"/>
            <a:ext cx="4795669" cy="906081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39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7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3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50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9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76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97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10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82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23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80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60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5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82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16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3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23" y="570230"/>
            <a:ext cx="6520220" cy="206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23" y="2851151"/>
            <a:ext cx="6520220" cy="678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3316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90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Wingdings 2" pitchFamily="18" charset="2"/>
        <a:buChar char="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Wingdings 2" pitchFamily="18" charset="2"/>
        <a:buChar char="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5232-1C59-41A7-BE80-9470131B4EA6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D349-CDC2-456D-8E37-0AEF195DB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49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alpha val="98000"/>
                <a:lumMod val="22000"/>
                <a:lumOff val="78000"/>
              </a:schemeClr>
            </a:gs>
            <a:gs pos="73000">
              <a:schemeClr val="bg1"/>
            </a:gs>
            <a:gs pos="100000">
              <a:srgbClr val="33CCCC"/>
            </a:gs>
            <a:gs pos="99750">
              <a:srgbClr val="7BD3DE"/>
            </a:gs>
            <a:gs pos="99500">
              <a:srgbClr val="C2DAEF">
                <a:alpha val="52000"/>
                <a:lumMod val="56000"/>
                <a:lumOff val="44000"/>
              </a:srgbClr>
            </a:gs>
            <a:gs pos="99125">
              <a:srgbClr val="CBE0F2"/>
            </a:gs>
            <a:gs pos="99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6608" y="693283"/>
            <a:ext cx="66464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8000" b="1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減</a:t>
            </a:r>
            <a:r>
              <a:rPr lang="en-US" altLang="ja-JP" sz="8000" b="1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ja-JP" sz="8000" b="1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塩</a:t>
            </a:r>
            <a:r>
              <a:rPr lang="en-US" altLang="ja-JP" sz="8000" b="1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ja-JP" sz="4400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に関する</a:t>
            </a:r>
            <a:endParaRPr lang="en-US" altLang="ja-JP" sz="4400" dirty="0" smtClean="0">
              <a:solidFill>
                <a:schemeClr val="accent1">
                  <a:lumMod val="50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ja-JP" sz="4400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新商品</a:t>
            </a:r>
            <a:r>
              <a:rPr lang="ja-JP" altLang="ja-JP" sz="4400" dirty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</a:t>
            </a:r>
            <a:r>
              <a:rPr lang="ja-JP" altLang="ja-JP" sz="4400" dirty="0" smtClean="0">
                <a:solidFill>
                  <a:schemeClr val="accent1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開発</a:t>
            </a:r>
            <a:endParaRPr lang="ja-JP" altLang="ja-JP" sz="4400" b="1" dirty="0">
              <a:solidFill>
                <a:schemeClr val="accent1">
                  <a:lumMod val="50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18947" y="107642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02511" y="7125096"/>
            <a:ext cx="3540872" cy="1794799"/>
            <a:chOff x="284399" y="7139729"/>
            <a:chExt cx="3540872" cy="1621408"/>
          </a:xfrm>
        </p:grpSpPr>
        <p:sp>
          <p:nvSpPr>
            <p:cNvPr id="8" name="角丸四角形 7"/>
            <p:cNvSpPr/>
            <p:nvPr/>
          </p:nvSpPr>
          <p:spPr>
            <a:xfrm>
              <a:off x="284399" y="7139729"/>
              <a:ext cx="3540872" cy="1621408"/>
            </a:xfrm>
            <a:prstGeom prst="roundRect">
              <a:avLst/>
            </a:prstGeom>
            <a:solidFill>
              <a:srgbClr val="E2F0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66225" y="7186951"/>
              <a:ext cx="29772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応募期間：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令和５年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金曜日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～ 令和６年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９日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木曜日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 </a:t>
              </a:r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364588" y="8195798"/>
              <a:ext cx="12651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600"/>
                </a:spcAft>
              </a:pPr>
              <a:r>
                <a:rPr kumimoji="1"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［申請書必着］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758612" y="2848055"/>
            <a:ext cx="6518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環農水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研は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、減塩食品に関して共同研究事業者を募集しています。様々な分析機器を活用した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科学的アプローチ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により商品開発を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ご支援します。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5710" y="9639972"/>
            <a:ext cx="628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TW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地方</a:t>
            </a:r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独立行政</a:t>
            </a:r>
            <a:r>
              <a:rPr lang="zh-TW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法人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TW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</a:t>
            </a:r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府立環境農林水産総合研究所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と農の研究部　食品グループ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　〒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583-0862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大阪府羽曳野市尺度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442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3" y="3863718"/>
            <a:ext cx="4400708" cy="256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11002" t="4723" r="13498" b="3050"/>
          <a:stretch/>
        </p:blipFill>
        <p:spPr>
          <a:xfrm>
            <a:off x="4964942" y="4535160"/>
            <a:ext cx="2024043" cy="1822645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3827466" y="7125094"/>
            <a:ext cx="3540872" cy="1838945"/>
            <a:chOff x="3878752" y="7123966"/>
            <a:chExt cx="3540872" cy="1649076"/>
          </a:xfrm>
        </p:grpSpPr>
        <p:sp>
          <p:nvSpPr>
            <p:cNvPr id="34" name="角丸四角形 33"/>
            <p:cNvSpPr/>
            <p:nvPr/>
          </p:nvSpPr>
          <p:spPr>
            <a:xfrm>
              <a:off x="3878752" y="7136737"/>
              <a:ext cx="3540872" cy="1621408"/>
            </a:xfrm>
            <a:prstGeom prst="roundRect">
              <a:avLst/>
            </a:prstGeom>
            <a:solidFill>
              <a:srgbClr val="E2F0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192" y="8201084"/>
              <a:ext cx="525620" cy="52562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0578" y="8362346"/>
              <a:ext cx="2106010" cy="410696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60578" y="7123966"/>
              <a:ext cx="29772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応募方法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まず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はお電話ください。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TEL : 072-979-7063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377525" y="6413889"/>
            <a:ext cx="678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科学的アプローチの例：　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味覚センサー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塩分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、うまみ、コクなどを測定し味を数値化します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102878" y="92457"/>
            <a:ext cx="1671785" cy="559702"/>
            <a:chOff x="-2224628" y="4327737"/>
            <a:chExt cx="2258113" cy="756000"/>
          </a:xfrm>
        </p:grpSpPr>
        <p:sp>
          <p:nvSpPr>
            <p:cNvPr id="23" name="正方形/長方形 22"/>
            <p:cNvSpPr/>
            <p:nvPr/>
          </p:nvSpPr>
          <p:spPr>
            <a:xfrm>
              <a:off x="-2224628" y="4327737"/>
              <a:ext cx="2258113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104916" y="4338449"/>
              <a:ext cx="2018691" cy="720000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3661500" y="8240318"/>
            <a:ext cx="1835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［詳しくはこちら］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2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507">
              <a:schemeClr val="bg1"/>
            </a:gs>
            <a:gs pos="74500">
              <a:srgbClr val="F9D0D5">
                <a:alpha val="40000"/>
              </a:srgbClr>
            </a:gs>
            <a:gs pos="49000">
              <a:srgbClr val="F7C5CB"/>
            </a:gs>
            <a:gs pos="48000">
              <a:schemeClr val="bg1"/>
            </a:gs>
            <a:gs pos="100000">
              <a:srgbClr val="FADADE">
                <a:alpha val="7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-1485" y="4530449"/>
            <a:ext cx="7561160" cy="4242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3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-1483" y="-67040"/>
            <a:ext cx="7546822" cy="693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138084" y="602592"/>
            <a:ext cx="7253880" cy="3126359"/>
          </a:xfrm>
          <a:prstGeom prst="roundRect">
            <a:avLst>
              <a:gd name="adj" fmla="val 7094"/>
            </a:avLst>
          </a:prstGeom>
          <a:solidFill>
            <a:srgbClr val="FADADE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3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0097" y="694893"/>
            <a:ext cx="7088139" cy="1154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減塩食品開発セミナー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Aft>
                <a:spcPts val="600"/>
              </a:spcAft>
            </a:pP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＆ 公募事業説明会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37374" y="9476028"/>
            <a:ext cx="510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ja-JP" altLang="en-US" sz="1400" dirty="0">
                <a:solidFill>
                  <a:srgbClr val="FD853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右の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コードまたは、キーワード検索から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4400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アクセスしたホームページに申込みフォームへの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4400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リンクがありますので、そちらからお申込みください。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4400"/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40" y="9035159"/>
            <a:ext cx="880548" cy="880548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 bwMode="ltGray">
          <a:xfrm>
            <a:off x="2148621" y="8983407"/>
            <a:ext cx="326243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説明会の参加申込方法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227317" y="4139914"/>
            <a:ext cx="1446663" cy="428725"/>
            <a:chOff x="269837" y="4696696"/>
            <a:chExt cx="2345228" cy="544070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269837" y="4696696"/>
              <a:ext cx="2345228" cy="544043"/>
              <a:chOff x="1530736" y="4800373"/>
              <a:chExt cx="2345228" cy="440352"/>
            </a:xfrm>
          </p:grpSpPr>
          <p:sp>
            <p:nvSpPr>
              <p:cNvPr id="50" name="ホームベース 49"/>
              <p:cNvSpPr/>
              <p:nvPr/>
            </p:nvSpPr>
            <p:spPr>
              <a:xfrm>
                <a:off x="1530736" y="4800373"/>
                <a:ext cx="2345228" cy="440352"/>
              </a:xfrm>
              <a:prstGeom prst="homePlate">
                <a:avLst/>
              </a:prstGeom>
              <a:solidFill>
                <a:srgbClr val="F7C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ホームベース 50"/>
              <p:cNvSpPr/>
              <p:nvPr/>
            </p:nvSpPr>
            <p:spPr>
              <a:xfrm>
                <a:off x="1530736" y="4800373"/>
                <a:ext cx="1976740" cy="440341"/>
              </a:xfrm>
              <a:prstGeom prst="homePlate">
                <a:avLst/>
              </a:prstGeom>
              <a:solidFill>
                <a:srgbClr val="E0243A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508493" y="4816009"/>
              <a:ext cx="1499426" cy="424757"/>
            </a:xfrm>
            <a:prstGeom prst="rect">
              <a:avLst/>
            </a:prstGeom>
            <a:solidFill>
              <a:srgbClr val="E0243A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部</a:t>
              </a:r>
              <a:endPara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76847" y="7584273"/>
            <a:ext cx="44237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 減塩に関する新商品開発事業　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公募について 」</a:t>
            </a:r>
            <a:endParaRPr kumimoji="1" lang="en-US" altLang="ja-JP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大阪府立環境農林水産総合研究所　食品グループ</a:t>
            </a:r>
            <a:endParaRPr kumimoji="1" lang="en-US" altLang="ja-JP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80788" y="4210177"/>
            <a:ext cx="286378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５－１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658691" y="7053393"/>
            <a:ext cx="2663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：１５－１５：５５</a:t>
            </a:r>
            <a:endParaRPr kumimoji="1" lang="en-US" altLang="ja-JP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-4313" y="4803284"/>
            <a:ext cx="5015600" cy="189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 味覚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センサーを使用した食品開発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コク味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、だし感と減塩の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検証 」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マルトモ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会社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専務取締役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マーケティング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本部長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農学博士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00"/>
              </a:lnSpc>
              <a:spcAft>
                <a:spcPts val="600"/>
              </a:spcAft>
            </a:pP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土居幹治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どいみきはる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339122" y="1619620"/>
            <a:ext cx="564702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（水曜日）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－１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109213" y="51028"/>
            <a:ext cx="1671785" cy="559702"/>
            <a:chOff x="-2224628" y="4327737"/>
            <a:chExt cx="2258113" cy="756000"/>
          </a:xfrm>
        </p:grpSpPr>
        <p:sp>
          <p:nvSpPr>
            <p:cNvPr id="6" name="正方形/長方形 5"/>
            <p:cNvSpPr/>
            <p:nvPr/>
          </p:nvSpPr>
          <p:spPr>
            <a:xfrm>
              <a:off x="-2224628" y="4327737"/>
              <a:ext cx="2258113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04916" y="4338449"/>
              <a:ext cx="2018691" cy="720000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624178" y="3936500"/>
            <a:ext cx="3192778" cy="4102926"/>
            <a:chOff x="4432300" y="4649690"/>
            <a:chExt cx="3402207" cy="3466576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4562760" y="6525184"/>
              <a:ext cx="3271747" cy="1508240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●講師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プロフィール</a:t>
              </a:r>
              <a:endPara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昭和</a:t>
              </a:r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３８年　愛媛県生まれ</a:t>
              </a:r>
            </a:p>
            <a:p>
              <a:r>
                <a:rPr lang="zh-TW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昭和６１年　愛媛大学農学部農芸化学科卒業</a:t>
              </a:r>
              <a:endPara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zh-TW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同年　マルトモ株式会社入社</a:t>
              </a:r>
            </a:p>
            <a:p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平成　７年　九州大学農学部への論文提出</a:t>
              </a:r>
              <a:r>
                <a:rPr lang="ja-JP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endPara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</a:t>
              </a:r>
              <a:r>
                <a:rPr lang="ja-JP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農学</a:t>
              </a:r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博士号取得</a:t>
              </a:r>
            </a:p>
            <a:p>
              <a:r>
                <a:rPr lang="zh-TW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現在　</a:t>
              </a:r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専務取締役 マーケティング</a:t>
              </a:r>
              <a:r>
                <a:rPr lang="zh-TW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本部長</a:t>
              </a:r>
              <a:endParaRPr lang="en-US" altLang="zh-TW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だしの伝道師Ⓡ」という二つ名</a:t>
              </a:r>
              <a:r>
                <a:rPr lang="ja-JP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endPara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ja-JP" sz="1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食育</a:t>
              </a:r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活動展開中</a:t>
              </a:r>
            </a:p>
            <a:p>
              <a:r>
                <a:rPr lang="ja-JP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趣味　舞台鑑賞、落語</a:t>
              </a: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4432300" y="4649690"/>
              <a:ext cx="3016143" cy="3466576"/>
            </a:xfrm>
            <a:prstGeom prst="roundRect">
              <a:avLst>
                <a:gd name="adj" fmla="val 4450"/>
              </a:avLst>
            </a:prstGeom>
            <a:noFill/>
            <a:ln w="19050">
              <a:solidFill>
                <a:srgbClr val="E02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288708" y="2719944"/>
            <a:ext cx="4225365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大阪産業創造館（大阪市中央区）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ja-JP" dirty="0" smtClean="0"/>
              <a:t>5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階　研修室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（定員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 先着順）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70767" y="3386513"/>
            <a:ext cx="5647023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 （月曜日）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00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66232" y="1634221"/>
            <a:ext cx="88290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kumimoji="1" lang="en-US" altLang="ja-JP" sz="12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56166" y="2398195"/>
            <a:ext cx="88290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kumimoji="1" lang="en-US" altLang="ja-JP" sz="12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57923" y="3004380"/>
            <a:ext cx="1414968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kumimoji="1" lang="en-US" altLang="ja-JP" sz="12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申込締切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430" y="10072397"/>
            <a:ext cx="2033022" cy="417030"/>
          </a:xfrm>
          <a:prstGeom prst="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5670463" y="1688441"/>
            <a:ext cx="1666909" cy="650682"/>
            <a:chOff x="244965" y="8996104"/>
            <a:chExt cx="4540142" cy="395048"/>
          </a:xfrm>
          <a:solidFill>
            <a:srgbClr val="CC0000"/>
          </a:solidFill>
        </p:grpSpPr>
        <p:sp>
          <p:nvSpPr>
            <p:cNvPr id="73" name="楕円 72"/>
            <p:cNvSpPr/>
            <p:nvPr/>
          </p:nvSpPr>
          <p:spPr>
            <a:xfrm>
              <a:off x="244965" y="8996104"/>
              <a:ext cx="4540142" cy="395048"/>
            </a:xfrm>
            <a:prstGeom prst="ellipse">
              <a:avLst/>
            </a:prstGeom>
            <a:solidFill>
              <a:srgbClr val="E0243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691759" y="9086257"/>
              <a:ext cx="3646551" cy="224232"/>
            </a:xfrm>
            <a:prstGeom prst="rect">
              <a:avLst/>
            </a:prstGeom>
            <a:solidFill>
              <a:srgbClr val="E0243A">
                <a:alpha val="9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参加費無料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227317" y="6992119"/>
            <a:ext cx="1446663" cy="428725"/>
            <a:chOff x="269837" y="4696696"/>
            <a:chExt cx="2345228" cy="544070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269837" y="4696696"/>
              <a:ext cx="2345228" cy="544043"/>
              <a:chOff x="1530736" y="4800373"/>
              <a:chExt cx="2345228" cy="440352"/>
            </a:xfrm>
          </p:grpSpPr>
          <p:sp>
            <p:nvSpPr>
              <p:cNvPr id="88" name="ホームベース 87"/>
              <p:cNvSpPr/>
              <p:nvPr/>
            </p:nvSpPr>
            <p:spPr>
              <a:xfrm>
                <a:off x="1530736" y="4800373"/>
                <a:ext cx="2345228" cy="440352"/>
              </a:xfrm>
              <a:prstGeom prst="homePlate">
                <a:avLst/>
              </a:prstGeom>
              <a:solidFill>
                <a:srgbClr val="F7C5CB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ホームベース 88"/>
              <p:cNvSpPr/>
              <p:nvPr/>
            </p:nvSpPr>
            <p:spPr>
              <a:xfrm>
                <a:off x="1530736" y="4800373"/>
                <a:ext cx="1976740" cy="440341"/>
              </a:xfrm>
              <a:prstGeom prst="homePlate">
                <a:avLst/>
              </a:prstGeom>
              <a:solidFill>
                <a:srgbClr val="E0243A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508493" y="4816009"/>
              <a:ext cx="1499426" cy="424757"/>
            </a:xfrm>
            <a:prstGeom prst="rect">
              <a:avLst/>
            </a:prstGeom>
            <a:solidFill>
              <a:srgbClr val="E0243A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kumimoji="1"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部</a:t>
              </a:r>
              <a:endPara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227317" y="9463454"/>
            <a:ext cx="29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E0243A"/>
                </a:solidFill>
              </a:rPr>
              <a:t>▶</a:t>
            </a:r>
            <a:endParaRPr kumimoji="1" lang="ja-JP" altLang="en-US" sz="1600" dirty="0">
              <a:solidFill>
                <a:srgbClr val="E0243A"/>
              </a:solidFill>
            </a:endParaRPr>
          </a:p>
        </p:txBody>
      </p:sp>
      <p:pic>
        <p:nvPicPr>
          <p:cNvPr id="56" name="図 55" descr="土居2017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287" y="3936500"/>
            <a:ext cx="1981562" cy="21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しずく</Template>
  <TotalTime>0</TotalTime>
  <Words>416</Words>
  <Application>Microsoft Office PowerPoint</Application>
  <PresentationFormat>ユーザー設定</PresentationFormat>
  <Paragraphs>60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HGS明朝E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 2</vt:lpstr>
      <vt:lpstr>Office Theme</vt:lpstr>
      <vt:lpstr>HDOfficeLightV0</vt:lpstr>
      <vt:lpstr>1_Office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募集案内チラシ_R6テーマ設定型共同研究事業</dc:title>
  <dc:creator/>
  <cp:lastModifiedBy/>
  <cp:revision>1</cp:revision>
  <dcterms:created xsi:type="dcterms:W3CDTF">2021-11-17T00:45:36Z</dcterms:created>
  <dcterms:modified xsi:type="dcterms:W3CDTF">2023-11-30T03:55:30Z</dcterms:modified>
</cp:coreProperties>
</file>